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3"/>
    <p:sldId id="257" r:id="rId4"/>
    <p:sldId id="258" r:id="rId5"/>
    <p:sldId id="260" r:id="rId7"/>
    <p:sldId id="259" r:id="rId8"/>
    <p:sldId id="261" r:id="rId9"/>
    <p:sldId id="262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dirty="0"/>
            </a:fld>
            <a:endParaRPr lang="zh-CN" altLang="en-US" sz="120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p>
            <a:r>
              <a:rPr lang="zh-CN" altLang="en-US"/>
              <a:t>老师询问学生不同国家的方位。例如：日本在哪儿？泰国在哪儿？蒙古在哪儿？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dirty="0"/>
            </a:fld>
            <a:endParaRPr lang="zh-CN" altLang="en-US" sz="120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p>
            <a:r>
              <a:rPr lang="zh-CN" altLang="en-US"/>
              <a:t>询问国家的方位，练习目标东北边、西南边、西北边、东南边。如：俄罗斯在哪儿？俄罗斯在东北边。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dirty="0"/>
            </a:fld>
            <a:endParaRPr lang="zh-CN" altLang="en-US" sz="120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p>
            <a:r>
              <a:rPr lang="zh-CN" altLang="en-US">
                <a:sym typeface="+mn-ea"/>
              </a:rPr>
              <a:t>师生问答：山东在中国的什么地方？山东在中国的东边。</a:t>
            </a:r>
            <a:endParaRPr lang="zh-CN" altLang="en-US"/>
          </a:p>
          <a:p>
            <a:r>
              <a:rPr lang="zh-CN" altLang="en-US"/>
              <a:t>教学的同时，对中国的行政区划的命名与方位有关的这一特点做简单介绍。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dirty="0"/>
            </a:fld>
            <a:endParaRPr lang="zh-CN" altLang="en-US" sz="120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p>
            <a:r>
              <a:rPr lang="zh-CN" altLang="en-US"/>
              <a:t>学会学问相对位置。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dirty="0"/>
            </a:fld>
            <a:endParaRPr lang="zh-CN" altLang="en-US" sz="120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p>
            <a:r>
              <a:rPr lang="zh-CN" altLang="en-US"/>
              <a:t>询问国家与国家之间相对的方位。如：意大利在哪儿？意大利在德国南边。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8" name="矩形 7"/>
          <p:cNvSpPr/>
          <p:nvPr/>
        </p:nvSpPr>
        <p:spPr>
          <a:xfrm>
            <a:off x="4680585" y="2407285"/>
            <a:ext cx="4011295" cy="8229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p>
            <a:pPr lvl="0" eaLnBrk="1" hangingPunct="1"/>
            <a:r>
              <a:rPr lang="zh-CN" altLang="en-US" sz="4800" dirty="0">
                <a:solidFill>
                  <a:srgbClr val="000000"/>
                </a:solidFill>
                <a:latin typeface="宋体" charset="0"/>
                <a:ea typeface="宋体" charset="0"/>
                <a:sym typeface="宋体" pitchFamily="2" charset="-122"/>
              </a:rPr>
              <a:t>方 位 教 学</a:t>
            </a:r>
            <a:endParaRPr lang="zh-CN" altLang="en-US" sz="4800" dirty="0">
              <a:solidFill>
                <a:srgbClr val="000000"/>
              </a:solidFill>
              <a:latin typeface="宋体" charset="0"/>
              <a:ea typeface="宋体" charset="0"/>
              <a:sym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矩形 3"/>
          <p:cNvSpPr/>
          <p:nvPr/>
        </p:nvSpPr>
        <p:spPr>
          <a:xfrm>
            <a:off x="2452688" y="1143000"/>
            <a:ext cx="7429500" cy="420624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/>
            <a:r>
              <a:rPr lang="zh-CN" altLang="en-US" sz="3600" b="1" dirty="0">
                <a:solidFill>
                  <a:schemeClr val="accent1"/>
                </a:solidFill>
                <a:latin typeface="楷体_GB2312" pitchFamily="49" charset="-122"/>
                <a:ea typeface="楷体_GB2312" pitchFamily="49" charset="-122"/>
                <a:sym typeface="楷体_GB2312" pitchFamily="49" charset="-122"/>
              </a:rPr>
              <a:t> 西北        </a:t>
            </a:r>
            <a:r>
              <a:rPr lang="zh-CN" altLang="en-US" sz="36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楷体_GB2312" pitchFamily="49" charset="-122"/>
              </a:rPr>
              <a:t>北</a:t>
            </a:r>
            <a:r>
              <a:rPr lang="zh-CN" altLang="en-US" sz="3600" b="1" dirty="0">
                <a:solidFill>
                  <a:schemeClr val="accent1"/>
                </a:solidFill>
                <a:latin typeface="楷体_GB2312" pitchFamily="49" charset="-122"/>
                <a:ea typeface="楷体_GB2312" pitchFamily="49" charset="-122"/>
                <a:sym typeface="楷体_GB2312" pitchFamily="49" charset="-122"/>
              </a:rPr>
              <a:t>      东北</a:t>
            </a:r>
            <a:endParaRPr lang="en-US" altLang="x-none" sz="3600" b="1" dirty="0">
              <a:solidFill>
                <a:schemeClr val="accent1"/>
              </a:solidFill>
              <a:latin typeface="楷体_GB2312" pitchFamily="49" charset="-122"/>
              <a:ea typeface="楷体_GB2312" pitchFamily="49" charset="-122"/>
              <a:sym typeface="楷体_GB2312" pitchFamily="49" charset="-122"/>
            </a:endParaRPr>
          </a:p>
          <a:p>
            <a:pPr lvl="0" eaLnBrk="1" hangingPunct="1"/>
            <a:r>
              <a:rPr lang="zh-CN" altLang="en-US" sz="3600" b="1" dirty="0">
                <a:solidFill>
                  <a:schemeClr val="accent1"/>
                </a:solidFill>
                <a:latin typeface="楷体_GB2312" pitchFamily="49" charset="-122"/>
                <a:ea typeface="楷体_GB2312" pitchFamily="49" charset="-122"/>
                <a:sym typeface="楷体_GB2312" pitchFamily="49" charset="-122"/>
              </a:rPr>
              <a:t> </a:t>
            </a:r>
            <a:endParaRPr lang="en-US" altLang="x-none" sz="3600" b="1" dirty="0">
              <a:solidFill>
                <a:schemeClr val="accent1"/>
              </a:solidFill>
              <a:latin typeface="楷体_GB2312" pitchFamily="49" charset="-122"/>
              <a:ea typeface="楷体_GB2312" pitchFamily="49" charset="-122"/>
              <a:sym typeface="楷体_GB2312" pitchFamily="49" charset="-122"/>
            </a:endParaRPr>
          </a:p>
          <a:p>
            <a:pPr lvl="0" eaLnBrk="1" hangingPunct="1"/>
            <a:r>
              <a:rPr lang="zh-CN" altLang="en-US" sz="3600" b="1" dirty="0">
                <a:solidFill>
                  <a:schemeClr val="accent1"/>
                </a:solidFill>
                <a:latin typeface="楷体_GB2312" pitchFamily="49" charset="-122"/>
                <a:ea typeface="楷体_GB2312" pitchFamily="49" charset="-122"/>
                <a:sym typeface="楷体_GB2312" pitchFamily="49" charset="-122"/>
              </a:rPr>
              <a:t>     </a:t>
            </a:r>
            <a:endParaRPr lang="en-US" altLang="x-none" sz="3600" b="1" dirty="0">
              <a:solidFill>
                <a:schemeClr val="accent1"/>
              </a:solidFill>
              <a:latin typeface="楷体_GB2312" pitchFamily="49" charset="-122"/>
              <a:ea typeface="楷体_GB2312" pitchFamily="49" charset="-122"/>
              <a:sym typeface="楷体_GB2312" pitchFamily="49" charset="-122"/>
            </a:endParaRPr>
          </a:p>
          <a:p>
            <a:pPr lvl="0" eaLnBrk="1" hangingPunct="1"/>
            <a:r>
              <a:rPr lang="zh-CN" altLang="en-US" sz="36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楷体_GB2312" pitchFamily="49" charset="-122"/>
              </a:rPr>
              <a:t>   西</a:t>
            </a:r>
            <a:r>
              <a:rPr lang="zh-CN" altLang="en-US" sz="3600" b="1" dirty="0">
                <a:solidFill>
                  <a:schemeClr val="accent1"/>
                </a:solidFill>
                <a:latin typeface="楷体_GB2312" pitchFamily="49" charset="-122"/>
                <a:ea typeface="楷体_GB2312" pitchFamily="49" charset="-122"/>
                <a:sym typeface="楷体_GB2312" pitchFamily="49" charset="-122"/>
              </a:rPr>
              <a:t>                 </a:t>
            </a:r>
            <a:r>
              <a:rPr lang="zh-CN" altLang="en-US" sz="36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楷体_GB2312" pitchFamily="49" charset="-122"/>
              </a:rPr>
              <a:t>东</a:t>
            </a:r>
            <a:endParaRPr lang="en-US" altLang="x-none" sz="36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sym typeface="楷体_GB2312" pitchFamily="49" charset="-122"/>
            </a:endParaRPr>
          </a:p>
          <a:p>
            <a:pPr lvl="0" eaLnBrk="1" hangingPunct="1"/>
            <a:endParaRPr lang="zh-CN" altLang="en-US" sz="36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sym typeface="楷体_GB2312" pitchFamily="49" charset="-122"/>
            </a:endParaRPr>
          </a:p>
          <a:p>
            <a:pPr lvl="0" eaLnBrk="1" hangingPunct="1"/>
            <a:endParaRPr lang="zh-CN" altLang="en-US" sz="3600" b="1" dirty="0">
              <a:solidFill>
                <a:schemeClr val="accent1"/>
              </a:solidFill>
              <a:latin typeface="楷体_GB2312" pitchFamily="49" charset="-122"/>
              <a:ea typeface="楷体_GB2312" pitchFamily="49" charset="-122"/>
              <a:sym typeface="楷体_GB2312" pitchFamily="49" charset="-122"/>
            </a:endParaRPr>
          </a:p>
          <a:p>
            <a:pPr lvl="0" eaLnBrk="1" hangingPunct="1">
              <a:lnSpc>
                <a:spcPct val="150000"/>
              </a:lnSpc>
            </a:pPr>
            <a:r>
              <a:rPr lang="zh-CN" altLang="en-US" sz="3600" b="1" dirty="0">
                <a:solidFill>
                  <a:schemeClr val="accent1"/>
                </a:solidFill>
                <a:latin typeface="楷体_GB2312" pitchFamily="49" charset="-122"/>
                <a:ea typeface="楷体_GB2312" pitchFamily="49" charset="-122"/>
                <a:sym typeface="楷体_GB2312" pitchFamily="49" charset="-122"/>
              </a:rPr>
              <a:t>  西南</a:t>
            </a:r>
            <a:r>
              <a:rPr lang="en-US" altLang="x-none" sz="3600" b="1" dirty="0">
                <a:solidFill>
                  <a:schemeClr val="accent1"/>
                </a:solidFill>
                <a:latin typeface="楷体_GB2312" pitchFamily="49" charset="-122"/>
                <a:ea typeface="楷体_GB2312" pitchFamily="49" charset="-122"/>
                <a:sym typeface="楷体_GB2312" pitchFamily="49" charset="-122"/>
              </a:rPr>
              <a:t>       </a:t>
            </a:r>
            <a:r>
              <a:rPr lang="zh-CN" altLang="en-US" sz="36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楷体_GB2312" pitchFamily="49" charset="-122"/>
              </a:rPr>
              <a:t>南</a:t>
            </a:r>
            <a:r>
              <a:rPr lang="zh-CN" altLang="en-US" sz="3600" b="1" dirty="0">
                <a:solidFill>
                  <a:schemeClr val="accent1"/>
                </a:solidFill>
                <a:latin typeface="楷体_GB2312" pitchFamily="49" charset="-122"/>
                <a:ea typeface="楷体_GB2312" pitchFamily="49" charset="-122"/>
                <a:sym typeface="楷体_GB2312" pitchFamily="49" charset="-122"/>
              </a:rPr>
              <a:t>      东南</a:t>
            </a:r>
            <a:endParaRPr lang="en-US" altLang="x-none" sz="3600" b="1" dirty="0">
              <a:solidFill>
                <a:schemeClr val="accent1"/>
              </a:solidFill>
              <a:latin typeface="楷体_GB2312" pitchFamily="49" charset="-122"/>
              <a:ea typeface="楷体_GB2312" pitchFamily="49" charset="-122"/>
              <a:sym typeface="楷体_GB2312" pitchFamily="49" charset="-122"/>
            </a:endParaRPr>
          </a:p>
        </p:txBody>
      </p:sp>
      <p:pic>
        <p:nvPicPr>
          <p:cNvPr id="23555" name="内容占位符 4" descr="untitled.bmp"/>
          <p:cNvPicPr>
            <a:picLocks noGrp="1" noChangeAspect="1"/>
          </p:cNvPicPr>
          <p:nvPr>
            <p:ph type="subTitle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4667250" y="1928813"/>
            <a:ext cx="2249488" cy="2174875"/>
          </a:xfrm>
        </p:spPr>
      </p:pic>
      <p:sp>
        <p:nvSpPr>
          <p:cNvPr id="13316" name="矩形 5"/>
          <p:cNvSpPr/>
          <p:nvPr/>
        </p:nvSpPr>
        <p:spPr>
          <a:xfrm>
            <a:off x="8024813" y="2786063"/>
            <a:ext cx="640080" cy="64008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p>
            <a:pPr lvl="0" eaLnBrk="1" hangingPunct="1"/>
            <a:r>
              <a:rPr lang="zh-CN" altLang="en-US" sz="36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sym typeface="楷体_GB2312" pitchFamily="49" charset="-122"/>
              </a:rPr>
              <a:t>边</a:t>
            </a:r>
            <a:endParaRPr lang="zh-CN" altLang="en-US" sz="3600" dirty="0">
              <a:solidFill>
                <a:srgbClr val="000000"/>
              </a:solidFill>
              <a:latin typeface="Calibri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13317" name="矩形 6"/>
          <p:cNvSpPr/>
          <p:nvPr/>
        </p:nvSpPr>
        <p:spPr>
          <a:xfrm>
            <a:off x="3667125" y="2786063"/>
            <a:ext cx="642938" cy="64008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/>
            <a:r>
              <a:rPr lang="zh-CN" altLang="en-US" sz="36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sym typeface="楷体_GB2312" pitchFamily="49" charset="-122"/>
              </a:rPr>
              <a:t>边</a:t>
            </a:r>
            <a:endParaRPr lang="zh-CN" altLang="en-US" sz="3600" dirty="0">
              <a:solidFill>
                <a:srgbClr val="000000"/>
              </a:solidFill>
              <a:latin typeface="Calibri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13318" name="矩形 7"/>
          <p:cNvSpPr/>
          <p:nvPr/>
        </p:nvSpPr>
        <p:spPr>
          <a:xfrm>
            <a:off x="5953125" y="1143000"/>
            <a:ext cx="642938" cy="64008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/>
            <a:r>
              <a:rPr lang="zh-CN" altLang="en-US" sz="36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sym typeface="楷体_GB2312" pitchFamily="49" charset="-122"/>
              </a:rPr>
              <a:t>边</a:t>
            </a:r>
            <a:endParaRPr lang="zh-CN" altLang="en-US" sz="3600" dirty="0">
              <a:solidFill>
                <a:srgbClr val="000000"/>
              </a:solidFill>
              <a:latin typeface="Calibri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13319" name="矩形 8"/>
          <p:cNvSpPr/>
          <p:nvPr/>
        </p:nvSpPr>
        <p:spPr>
          <a:xfrm>
            <a:off x="5953125" y="4643438"/>
            <a:ext cx="642938" cy="64008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/>
            <a:r>
              <a:rPr lang="zh-CN" altLang="en-US" sz="36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sym typeface="楷体_GB2312" pitchFamily="49" charset="-122"/>
              </a:rPr>
              <a:t>边</a:t>
            </a:r>
            <a:endParaRPr lang="zh-CN" altLang="en-US" sz="3600" dirty="0">
              <a:solidFill>
                <a:srgbClr val="000000"/>
              </a:solidFill>
              <a:latin typeface="Calibri" pitchFamily="34" charset="0"/>
              <a:ea typeface="宋体" pitchFamily="2" charset="-122"/>
              <a:sym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ldLvl="0"/>
      <p:bldP spid="13317" grpId="0" bldLvl="0"/>
      <p:bldP spid="13318" grpId="0" bldLvl="0"/>
      <p:bldP spid="13319" grpId="0" bldLvl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8" name="Picture 4" descr="C:\Users\Administrator\Desktop\asia_5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3762375" y="-4071937"/>
            <a:ext cx="16002000" cy="13287375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2" name="Picture 2" descr="C:\Users\Administrator\Desktop\2011101416299969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650" name="图片 1" descr="b3b7d0a20cf431ad3e5f0b6b4b36acaf2fdd98d7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871663" y="0"/>
            <a:ext cx="8786812" cy="6867525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7411" name="图片 2" descr="u=1735972736,4281443024&amp;fm=21&amp;gp=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167563" y="6370638"/>
            <a:ext cx="561975" cy="487362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7412" name="图片 3" descr="u=1735972736,4281443024&amp;fm=21&amp;gp=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81625" y="53975"/>
            <a:ext cx="2000250" cy="173196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7413" name="矩形 4"/>
          <p:cNvSpPr/>
          <p:nvPr/>
        </p:nvSpPr>
        <p:spPr>
          <a:xfrm>
            <a:off x="7096125" y="571500"/>
            <a:ext cx="894080" cy="5181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p>
            <a:pPr lvl="0" eaLnBrk="1" hangingPunct="1"/>
            <a:r>
              <a:rPr lang="zh-CN" altLang="en-US" sz="28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楷体" pitchFamily="49" charset="-122"/>
              </a:rPr>
              <a:t>海南</a:t>
            </a:r>
            <a:endParaRPr lang="zh-CN" altLang="en-US" sz="2800" dirty="0">
              <a:solidFill>
                <a:srgbClr val="FF0000"/>
              </a:solidFill>
              <a:latin typeface="楷体" pitchFamily="49" charset="-122"/>
              <a:ea typeface="楷体" pitchFamily="49" charset="-122"/>
              <a:sym typeface="楷体" pitchFamily="49" charset="-122"/>
            </a:endParaRPr>
          </a:p>
        </p:txBody>
      </p:sp>
      <p:pic>
        <p:nvPicPr>
          <p:cNvPr id="17414" name="图片 5" descr="u=74723139,1818917371&amp;fm=21&amp;gp=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024063" y="357188"/>
            <a:ext cx="3276600" cy="20955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7415" name="图片 6" descr="u=74723139,1818917371&amp;fm=21&amp;gp=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096250" y="2928938"/>
            <a:ext cx="1262063" cy="80645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7416" name="矩形 7"/>
          <p:cNvSpPr/>
          <p:nvPr/>
        </p:nvSpPr>
        <p:spPr>
          <a:xfrm>
            <a:off x="9382125" y="2928938"/>
            <a:ext cx="894080" cy="5181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p>
            <a:pPr lvl="0" eaLnBrk="1" hangingPunct="1"/>
            <a:r>
              <a:rPr lang="zh-CN" altLang="en-US" sz="28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楷体" pitchFamily="49" charset="-122"/>
              </a:rPr>
              <a:t>山东</a:t>
            </a:r>
            <a:endParaRPr lang="zh-CN" altLang="en-US" sz="2800" dirty="0">
              <a:solidFill>
                <a:srgbClr val="FF0000"/>
              </a:solidFill>
              <a:latin typeface="楷体" pitchFamily="49" charset="-122"/>
              <a:ea typeface="楷体" pitchFamily="49" charset="-122"/>
              <a:sym typeface="楷体" pitchFamily="49" charset="-122"/>
            </a:endParaRPr>
          </a:p>
        </p:txBody>
      </p:sp>
      <p:pic>
        <p:nvPicPr>
          <p:cNvPr id="17417" name="图片 10" descr="u=3821042131,603284682&amp;fm=21&amp;gp=0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952625" y="642938"/>
            <a:ext cx="3286125" cy="1927225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7418" name="图片 11" descr="u=3821042131,603284682&amp;fm=21&amp;gp=0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384393">
            <a:off x="2406650" y="2963863"/>
            <a:ext cx="3286125" cy="192722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7419" name="矩形 12"/>
          <p:cNvSpPr/>
          <p:nvPr/>
        </p:nvSpPr>
        <p:spPr>
          <a:xfrm>
            <a:off x="2095500" y="4357688"/>
            <a:ext cx="894080" cy="5181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p>
            <a:pPr lvl="0" eaLnBrk="1" hangingPunct="1"/>
            <a:r>
              <a:rPr lang="zh-CN" altLang="en-US" sz="28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楷体" pitchFamily="49" charset="-122"/>
              </a:rPr>
              <a:t>西藏</a:t>
            </a:r>
            <a:endParaRPr lang="zh-CN" altLang="en-US" sz="2800" dirty="0">
              <a:solidFill>
                <a:srgbClr val="FF0000"/>
              </a:solidFill>
              <a:latin typeface="楷体" pitchFamily="49" charset="-122"/>
              <a:ea typeface="楷体" pitchFamily="49" charset="-122"/>
              <a:sym typeface="楷体" pitchFamily="49" charset="-122"/>
            </a:endParaRPr>
          </a:p>
        </p:txBody>
      </p:sp>
      <p:pic>
        <p:nvPicPr>
          <p:cNvPr id="17420" name="图片 18" descr="u=750377252,179432864&amp;fm=21&amp;gp=0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310188" y="0"/>
            <a:ext cx="4181475" cy="28575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7421" name="图片 20" descr="u=750377252,179432864&amp;fm=21&amp;gp=0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24000" y="500063"/>
            <a:ext cx="4181475" cy="28575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7422" name="矩形 21"/>
          <p:cNvSpPr/>
          <p:nvPr/>
        </p:nvSpPr>
        <p:spPr>
          <a:xfrm>
            <a:off x="5953125" y="6334125"/>
            <a:ext cx="894080" cy="5181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p>
            <a:pPr lvl="0" eaLnBrk="1" hangingPunct="1"/>
            <a:r>
              <a:rPr lang="zh-CN" altLang="en-US" sz="28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楷体" pitchFamily="49" charset="-122"/>
              </a:rPr>
              <a:t>海南</a:t>
            </a:r>
            <a:endParaRPr lang="zh-CN" altLang="en-US" sz="2800" dirty="0">
              <a:solidFill>
                <a:srgbClr val="FF0000"/>
              </a:solidFill>
              <a:latin typeface="楷体" pitchFamily="49" charset="-122"/>
              <a:ea typeface="楷体" pitchFamily="49" charset="-122"/>
              <a:sym typeface="楷体" pitchFamily="49" charset="-122"/>
            </a:endParaRPr>
          </a:p>
        </p:txBody>
      </p:sp>
      <p:sp>
        <p:nvSpPr>
          <p:cNvPr id="17423" name="矩形 22"/>
          <p:cNvSpPr/>
          <p:nvPr/>
        </p:nvSpPr>
        <p:spPr>
          <a:xfrm>
            <a:off x="5381625" y="785813"/>
            <a:ext cx="894080" cy="5181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p>
            <a:pPr lvl="0" eaLnBrk="1" hangingPunct="1"/>
            <a:r>
              <a:rPr lang="zh-CN" altLang="en-US" sz="28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楷体" pitchFamily="49" charset="-122"/>
              </a:rPr>
              <a:t>山东</a:t>
            </a:r>
            <a:endParaRPr lang="zh-CN" altLang="en-US" sz="2800" dirty="0">
              <a:solidFill>
                <a:srgbClr val="FF0000"/>
              </a:solidFill>
              <a:latin typeface="楷体" pitchFamily="49" charset="-122"/>
              <a:ea typeface="楷体" pitchFamily="49" charset="-122"/>
              <a:sym typeface="楷体" pitchFamily="49" charset="-122"/>
            </a:endParaRPr>
          </a:p>
        </p:txBody>
      </p:sp>
      <p:sp>
        <p:nvSpPr>
          <p:cNvPr id="17424" name="矩形 23"/>
          <p:cNvSpPr/>
          <p:nvPr/>
        </p:nvSpPr>
        <p:spPr>
          <a:xfrm>
            <a:off x="1524000" y="1928813"/>
            <a:ext cx="894080" cy="5181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p>
            <a:pPr lvl="0" eaLnBrk="1" hangingPunct="1"/>
            <a:r>
              <a:rPr lang="zh-CN" altLang="en-US" sz="28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楷体" pitchFamily="49" charset="-122"/>
              </a:rPr>
              <a:t>西藏</a:t>
            </a:r>
            <a:endParaRPr lang="zh-CN" altLang="en-US" sz="2800" dirty="0">
              <a:solidFill>
                <a:srgbClr val="FF0000"/>
              </a:solidFill>
              <a:latin typeface="楷体" pitchFamily="49" charset="-122"/>
              <a:ea typeface="楷体" pitchFamily="49" charset="-122"/>
              <a:sym typeface="楷体" pitchFamily="49" charset="-122"/>
            </a:endParaRPr>
          </a:p>
        </p:txBody>
      </p:sp>
      <p:sp>
        <p:nvSpPr>
          <p:cNvPr id="17425" name="矩形 24"/>
          <p:cNvSpPr/>
          <p:nvPr/>
        </p:nvSpPr>
        <p:spPr>
          <a:xfrm>
            <a:off x="2809875" y="1143000"/>
            <a:ext cx="1249680" cy="5181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p>
            <a:pPr lvl="0" eaLnBrk="1" hangingPunct="1"/>
            <a:r>
              <a:rPr lang="zh-CN" altLang="en-US" sz="28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楷体" pitchFamily="49" charset="-122"/>
              </a:rPr>
              <a:t>内蒙古</a:t>
            </a:r>
            <a:endParaRPr lang="zh-CN" altLang="en-US" sz="2800" dirty="0">
              <a:solidFill>
                <a:srgbClr val="FF0000"/>
              </a:solidFill>
              <a:latin typeface="楷体" pitchFamily="49" charset="-122"/>
              <a:ea typeface="楷体" pitchFamily="49" charset="-122"/>
              <a:sym typeface="楷体" pitchFamily="49" charset="-122"/>
            </a:endParaRPr>
          </a:p>
        </p:txBody>
      </p:sp>
      <p:sp>
        <p:nvSpPr>
          <p:cNvPr id="17426" name="矩形 25"/>
          <p:cNvSpPr/>
          <p:nvPr/>
        </p:nvSpPr>
        <p:spPr>
          <a:xfrm>
            <a:off x="6381750" y="1071563"/>
            <a:ext cx="1249680" cy="5181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p>
            <a:pPr lvl="0" eaLnBrk="1" hangingPunct="1"/>
            <a:r>
              <a:rPr lang="zh-CN" altLang="en-US" sz="28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楷体" pitchFamily="49" charset="-122"/>
              </a:rPr>
              <a:t>内蒙古</a:t>
            </a:r>
            <a:endParaRPr lang="zh-CN" altLang="en-US" sz="2800" dirty="0">
              <a:solidFill>
                <a:srgbClr val="FF0000"/>
              </a:solidFill>
              <a:latin typeface="楷体" pitchFamily="49" charset="-122"/>
              <a:ea typeface="楷体" pitchFamily="49" charset="-122"/>
              <a:sym typeface="楷体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03705" y="44450"/>
            <a:ext cx="3411855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>
                <a:latin typeface="楷体" charset="0"/>
                <a:ea typeface="楷体" charset="0"/>
              </a:rPr>
              <a:t>找找，这些地方在哪儿？</a:t>
            </a:r>
            <a:endParaRPr lang="zh-CN" altLang="en-US" sz="1600" b="1">
              <a:latin typeface="楷体" charset="0"/>
              <a:ea typeface="楷体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bldLvl="0"/>
      <p:bldP spid="17413" grpId="1" bldLvl="0"/>
      <p:bldP spid="17416" grpId="0" bldLvl="0"/>
      <p:bldP spid="17419" grpId="0" bldLvl="0"/>
      <p:bldP spid="17422" grpId="0" bldLvl="0"/>
      <p:bldP spid="17423" grpId="0" bldLvl="0"/>
      <p:bldP spid="17423" grpId="1" bldLvl="0"/>
      <p:bldP spid="17424" grpId="0" bldLvl="0"/>
      <p:bldP spid="17424" grpId="1" bldLvl="0"/>
      <p:bldP spid="17425" grpId="0" bldLvl="0"/>
      <p:bldP spid="1742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6" name="Picture 4" descr="C:\Users\Administrator\Desktop\asia_5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524000" y="-1714500"/>
            <a:ext cx="9429750" cy="721677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6627" name="矩形 2"/>
          <p:cNvSpPr/>
          <p:nvPr/>
        </p:nvSpPr>
        <p:spPr>
          <a:xfrm>
            <a:off x="1738313" y="5572125"/>
            <a:ext cx="4572000" cy="82296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>
              <a:lnSpc>
                <a:spcPct val="150000"/>
              </a:lnSpc>
            </a:pPr>
            <a:r>
              <a:rPr lang="zh-CN" altLang="en-US" sz="3200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sym typeface="楷体_GB2312" pitchFamily="49" charset="-122"/>
              </a:rPr>
              <a:t>中国在       北边。</a:t>
            </a:r>
            <a:endParaRPr lang="en-US" altLang="x-none" sz="3200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  <a:sym typeface="楷体_GB2312" pitchFamily="49" charset="-122"/>
            </a:endParaRPr>
          </a:p>
        </p:txBody>
      </p:sp>
      <p:sp>
        <p:nvSpPr>
          <p:cNvPr id="26628" name="矩形 3"/>
          <p:cNvSpPr/>
          <p:nvPr/>
        </p:nvSpPr>
        <p:spPr>
          <a:xfrm>
            <a:off x="6381750" y="5572125"/>
            <a:ext cx="4246880" cy="8229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p>
            <a:pPr lvl="0" eaLnBrk="1" hangingPunct="1">
              <a:lnSpc>
                <a:spcPct val="150000"/>
              </a:lnSpc>
            </a:pPr>
            <a:r>
              <a:rPr lang="zh-CN" altLang="en-US" sz="3200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sym typeface="楷体_GB2312" pitchFamily="49" charset="-122"/>
              </a:rPr>
              <a:t>日本在        东边。</a:t>
            </a:r>
            <a:endParaRPr lang="en-US" altLang="x-none" sz="3200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  <a:sym typeface="楷体_GB2312" pitchFamily="49" charset="-122"/>
            </a:endParaRPr>
          </a:p>
        </p:txBody>
      </p:sp>
      <p:sp>
        <p:nvSpPr>
          <p:cNvPr id="16389" name="矩形 4"/>
          <p:cNvSpPr/>
          <p:nvPr/>
        </p:nvSpPr>
        <p:spPr>
          <a:xfrm>
            <a:off x="3309938" y="5715000"/>
            <a:ext cx="995680" cy="57912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p>
            <a:pPr lvl="0" eaLnBrk="1" hangingPunct="1"/>
            <a:r>
              <a:rPr lang="zh-CN" altLang="en-US" sz="32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楷体_GB2312" pitchFamily="49" charset="-122"/>
              </a:rPr>
              <a:t>泰国</a:t>
            </a:r>
            <a:endParaRPr lang="zh-CN" altLang="en-US" sz="3200" dirty="0">
              <a:solidFill>
                <a:srgbClr val="FF0000"/>
              </a:solidFill>
              <a:latin typeface="Calibri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16390" name="矩形 5"/>
          <p:cNvSpPr/>
          <p:nvPr/>
        </p:nvSpPr>
        <p:spPr>
          <a:xfrm>
            <a:off x="8024813" y="5715000"/>
            <a:ext cx="995680" cy="57912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p>
            <a:pPr lvl="0" eaLnBrk="1" hangingPunct="1"/>
            <a:r>
              <a:rPr lang="zh-CN" altLang="en-US" sz="32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楷体_GB2312" pitchFamily="49" charset="-122"/>
              </a:rPr>
              <a:t>中国</a:t>
            </a:r>
            <a:endParaRPr lang="zh-CN" altLang="en-US" sz="3200" dirty="0">
              <a:solidFill>
                <a:srgbClr val="FF0000"/>
              </a:solidFill>
              <a:latin typeface="Calibri" pitchFamily="34" charset="0"/>
              <a:ea typeface="宋体" pitchFamily="2" charset="-122"/>
              <a:sym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bldLvl="0"/>
      <p:bldP spid="16390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2" name="Picture 2" descr="C:\Users\Administrator\Desktop\2011101416299969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</Words>
  <Application>Kingsoft Office WPP</Application>
  <PresentationFormat>宽屏</PresentationFormat>
  <Paragraphs>44</Paragraphs>
  <Slides>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8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涂敏</dc:creator>
  <cp:lastModifiedBy>Administrator</cp:lastModifiedBy>
  <cp:revision>2</cp:revision>
  <dcterms:created xsi:type="dcterms:W3CDTF">2015-05-05T08:02:00Z</dcterms:created>
  <dcterms:modified xsi:type="dcterms:W3CDTF">2015-11-20T03:18:23Z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2052-10.1.0.5345</vt:lpwstr>
  </property>
</Properties>
</file>